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embeddedFontLst>
    <p:embeddedFont>
      <p:font typeface="Helvetica Neue" panose="020B0604020202020204" pitchFamily="34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6" roundtripDataSignature="AMtx7mi9dCAVUd3KERsly+wzeBZsBhme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theme" Target="theme/theme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8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font" Target="fonts/font1.fntdata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font" Target="fonts/font4.fntdata" /><Relationship Id="rId37" Type="http://schemas.openxmlformats.org/officeDocument/2006/relationships/presProps" Target="presProps.xml" /><Relationship Id="rId40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notesMaster" Target="notesMasters/notesMaster1.xml" /><Relationship Id="rId36" Type="http://customschemas.google.com/relationships/presentationmetadata" Target="metadata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font" Target="fonts/font3.fntdata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font" Target="fonts/font2.fntdata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46ec8375ed20e81_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g146ec8375ed20e8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46ec8375ed20e8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g146ec8375ed20e8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7fc886e46c2275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7fc886e46c22755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37fc886e46c22755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IN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8"/>
          <p:cNvSpPr txBox="1"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8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8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7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5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8"/>
          <p:cNvSpPr txBox="1">
            <a:spLocks noGrp="1"/>
          </p:cNvSpPr>
          <p:nvPr>
            <p:ph type="title"/>
          </p:nvPr>
        </p:nvSpPr>
        <p:spPr>
          <a:xfrm rot="5400000">
            <a:off x="10688638" y="1371604"/>
            <a:ext cx="5851525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8"/>
          <p:cNvSpPr txBox="1">
            <a:spLocks noGrp="1"/>
          </p:cNvSpPr>
          <p:nvPr>
            <p:ph type="body" idx="1"/>
          </p:nvPr>
        </p:nvSpPr>
        <p:spPr>
          <a:xfrm rot="5400000">
            <a:off x="3271838" y="-2184396"/>
            <a:ext cx="5851525" cy="107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8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8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8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9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9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9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0"/>
          <p:cNvSpPr txBox="1">
            <a:spLocks noGrp="1"/>
          </p:cNvSpPr>
          <p:nvPr>
            <p:ph type="body" idx="1"/>
          </p:nvPr>
        </p:nvSpPr>
        <p:spPr>
          <a:xfrm>
            <a:off x="812800" y="1600203"/>
            <a:ext cx="7213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0" name="Google Shape;30;p30"/>
          <p:cNvSpPr txBox="1">
            <a:spLocks noGrp="1"/>
          </p:cNvSpPr>
          <p:nvPr>
            <p:ph type="body" idx="2"/>
          </p:nvPr>
        </p:nvSpPr>
        <p:spPr>
          <a:xfrm>
            <a:off x="8229600" y="1600203"/>
            <a:ext cx="7213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1" name="Google Shape;31;p30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0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1"/>
          <p:cNvSpPr txBox="1"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1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3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2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32"/>
          <p:cNvSpPr txBox="1">
            <a:spLocks noGrp="1"/>
          </p:cNvSpPr>
          <p:nvPr>
            <p:ph type="body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2"/>
          <p:cNvSpPr txBox="1">
            <a:spLocks noGrp="1"/>
          </p:cNvSpPr>
          <p:nvPr>
            <p:ph type="body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3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4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4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5"/>
          <p:cNvSpPr txBox="1"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5"/>
          <p:cNvSpPr txBox="1">
            <a:spLocks noGrp="1"/>
          </p:cNvSpPr>
          <p:nvPr>
            <p:ph type="body"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5"/>
          <p:cNvSpPr txBox="1">
            <a:spLocks noGrp="1"/>
          </p:cNvSpPr>
          <p:nvPr>
            <p:ph type="body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5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5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5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6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6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6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6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6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3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CASE PRESENTATION ON INFERTILITY</a:t>
            </a:r>
            <a:endParaRPr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915637" y="4549169"/>
            <a:ext cx="9615303" cy="247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IN" sz="2800" b="1">
                <a:solidFill>
                  <a:schemeClr val="dk1"/>
                </a:solidFill>
              </a:rPr>
              <a:t>Presenter</a:t>
            </a:r>
            <a:r>
              <a:rPr lang="en-IN" sz="2800">
                <a:solidFill>
                  <a:schemeClr val="dk1"/>
                </a:solidFill>
              </a:rPr>
              <a:t> : Dr Ankush Singh Bhadoria, Dr Akhila Raj SR, </a:t>
            </a:r>
            <a:endParaRPr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IN" sz="2800">
                <a:solidFill>
                  <a:schemeClr val="dk1"/>
                </a:solidFill>
              </a:rPr>
              <a:t>PG Trainee, Command Hospital Air Force Bangalore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FAMILY HISTORY</a:t>
            </a:r>
            <a:endParaRPr/>
          </a:p>
        </p:txBody>
      </p:sp>
      <p:sp>
        <p:nvSpPr>
          <p:cNvPr id="143" name="Google Shape;143;p10"/>
          <p:cNvSpPr txBox="1">
            <a:spLocks noGrp="1"/>
          </p:cNvSpPr>
          <p:nvPr>
            <p:ph type="body" idx="1"/>
          </p:nvPr>
        </p:nvSpPr>
        <p:spPr>
          <a:xfrm>
            <a:off x="899886" y="1654629"/>
            <a:ext cx="10319657" cy="4425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No history of early menopause/treatment for infertility in the family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No history of any genetic disorders in the family.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Husband: No history of treatment for infertility in the family</a:t>
            </a:r>
            <a:endParaRPr/>
          </a:p>
          <a:p>
            <a:pPr marL="457200" lvl="0" indent="-279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PERSONAL HISTORY</a:t>
            </a:r>
            <a:endParaRPr/>
          </a:p>
        </p:txBody>
      </p:sp>
      <p:sp>
        <p:nvSpPr>
          <p:cNvPr id="149" name="Google Shape;149;p11"/>
          <p:cNvSpPr txBox="1">
            <a:spLocks noGrp="1"/>
          </p:cNvSpPr>
          <p:nvPr>
            <p:ph type="body" idx="1"/>
          </p:nvPr>
        </p:nvSpPr>
        <p:spPr>
          <a:xfrm>
            <a:off x="1206406" y="1538755"/>
            <a:ext cx="9779100" cy="36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57200" lvl="0" indent="-44196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Diet: veg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4196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Appetite: normal</a:t>
            </a:r>
            <a:endParaRPr/>
          </a:p>
          <a:p>
            <a:pPr marL="457200" lvl="0" indent="-44196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Sleep: adequate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4196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Bowel and Bladder habits: normal and regular</a:t>
            </a:r>
            <a:endParaRPr/>
          </a:p>
          <a:p>
            <a:pPr marL="457200" lvl="0" indent="-44196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Patient is non-alcoholic and non-smoker. No history of drug abuse</a:t>
            </a:r>
            <a:endParaRPr/>
          </a:p>
          <a:p>
            <a:pPr marL="457200" lvl="0" indent="-44196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Husband: Non-alcoholic and non-smoker. No history of drug abuse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366395" algn="l" rtl="0">
              <a:spcBef>
                <a:spcPts val="592"/>
              </a:spcBef>
              <a:spcAft>
                <a:spcPts val="0"/>
              </a:spcAft>
              <a:buSzPct val="56250"/>
              <a:buFont typeface="Helvetica Neue"/>
              <a:buChar char="▪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No history of any contraceptive use.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PHYSICAL EXAMINATION</a:t>
            </a:r>
            <a:endParaRPr/>
          </a:p>
        </p:txBody>
      </p:sp>
      <p:sp>
        <p:nvSpPr>
          <p:cNvPr id="155" name="Google Shape;155;p12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She is moderately built and nourished</a:t>
            </a:r>
            <a:endParaRPr/>
          </a:p>
          <a:p>
            <a:pPr marL="457200" lvl="0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Height: 155 cm, Weight: 52kg, BMI: 21.64 kg/m2</a:t>
            </a:r>
            <a:endParaRPr/>
          </a:p>
          <a:p>
            <a:pPr marL="457200" lvl="0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 b="1">
                <a:latin typeface="Helvetica Neue"/>
                <a:ea typeface="Helvetica Neue"/>
                <a:cs typeface="Helvetica Neue"/>
                <a:sym typeface="Helvetica Neue"/>
              </a:rPr>
              <a:t>Vitals:</a:t>
            </a:r>
            <a:endParaRPr/>
          </a:p>
          <a:p>
            <a:pPr marL="914400" lvl="1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Pulse: 86 beats per minute, regular</a:t>
            </a:r>
            <a:endParaRPr/>
          </a:p>
          <a:p>
            <a:pPr marL="914400" lvl="1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BP: 112/76 mm of Hg</a:t>
            </a:r>
            <a:endParaRPr/>
          </a:p>
          <a:p>
            <a:pPr marL="914400" lvl="1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RR: 18 cycles/minute</a:t>
            </a:r>
            <a:endParaRPr/>
          </a:p>
          <a:p>
            <a:pPr marL="914400" lvl="1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Patient is afebrile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"/>
          <p:cNvSpPr txBox="1">
            <a:spLocks noGrp="1"/>
          </p:cNvSpPr>
          <p:nvPr>
            <p:ph type="body" idx="1"/>
          </p:nvPr>
        </p:nvSpPr>
        <p:spPr>
          <a:xfrm>
            <a:off x="1206409" y="1080635"/>
            <a:ext cx="9779182" cy="4696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No pallor, icterus, clubbing, cyanosis, lymphadenopathy, pedal oedema seen</a:t>
            </a:r>
            <a:endParaRPr/>
          </a:p>
          <a:p>
            <a:pPr marL="457200" lvl="0" indent="-45720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Thyroid: normal, no enlargement or swelling</a:t>
            </a:r>
            <a:endParaRPr/>
          </a:p>
          <a:p>
            <a:pPr marL="457200" lvl="0" indent="-45720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Breast: normal, no nipple discharge,Tanner stage:5</a:t>
            </a:r>
            <a:endParaRPr/>
          </a:p>
          <a:p>
            <a:pPr marL="457200" lvl="0" indent="-45720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No acanthosis nigricans/hirsuitism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5720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Spine: normal</a:t>
            </a:r>
            <a:endParaRPr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SYSTEMIC EXAMINATION</a:t>
            </a:r>
            <a:endParaRPr/>
          </a:p>
        </p:txBody>
      </p:sp>
      <p:sp>
        <p:nvSpPr>
          <p:cNvPr id="166" name="Google Shape;166;p14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CVS: S1, S2 normally heard. No murmurs</a:t>
            </a:r>
            <a:endParaRPr/>
          </a:p>
          <a:p>
            <a:pPr marL="457200" lvl="0" indent="-45720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RS: Normal vesicular breath sounds heard. No added sounds</a:t>
            </a:r>
            <a:endParaRPr/>
          </a:p>
          <a:p>
            <a:pPr marL="457200" lvl="0" indent="-45720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CNS: no neurological deficits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PER ABDOMINAL EXAMINATION</a:t>
            </a:r>
            <a:endParaRPr/>
          </a:p>
        </p:txBody>
      </p:sp>
      <p:sp>
        <p:nvSpPr>
          <p:cNvPr id="172" name="Google Shape;172;p15"/>
          <p:cNvSpPr txBox="1">
            <a:spLocks noGrp="1"/>
          </p:cNvSpPr>
          <p:nvPr>
            <p:ph type="body" idx="1"/>
          </p:nvPr>
        </p:nvSpPr>
        <p:spPr>
          <a:xfrm>
            <a:off x="1373520" y="1132758"/>
            <a:ext cx="10399200" cy="41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34290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IN" b="1">
                <a:latin typeface="Helvetica Neue"/>
                <a:ea typeface="Helvetica Neue"/>
                <a:cs typeface="Helvetica Neue"/>
                <a:sym typeface="Helvetica Neue"/>
              </a:rPr>
              <a:t>Inspection</a:t>
            </a:r>
            <a:endParaRPr/>
          </a:p>
          <a:p>
            <a:pPr marL="457200" lvl="0" indent="-3810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Umbilicus: central, inverted</a:t>
            </a:r>
            <a:endParaRPr/>
          </a:p>
          <a:p>
            <a:pPr marL="457200" lvl="0" indent="-3810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No visible masses seen</a:t>
            </a:r>
            <a:endParaRPr/>
          </a:p>
          <a:p>
            <a:pPr marL="457200" lvl="0" indent="-3810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No striae seen</a:t>
            </a:r>
            <a:endParaRPr/>
          </a:p>
          <a:p>
            <a:pPr marL="457200" lvl="0" indent="-3810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No engorged veins or sinuses</a:t>
            </a:r>
            <a:endParaRPr/>
          </a:p>
          <a:p>
            <a:pPr marL="457200" lvl="0" indent="-3810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No surgical scars over abdomen</a:t>
            </a:r>
            <a:endParaRPr/>
          </a:p>
          <a:p>
            <a:pPr marL="457200" lvl="0" indent="-3810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Hernial orifices are intact</a:t>
            </a:r>
            <a:endParaRPr/>
          </a:p>
          <a:p>
            <a:pPr marL="457200" lvl="0" indent="-2692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42900" lvl="0" indent="-2667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IN" b="1">
                <a:latin typeface="Helvetica Neue"/>
                <a:ea typeface="Helvetica Neue"/>
                <a:cs typeface="Helvetica Neue"/>
                <a:sym typeface="Helvetica Neue"/>
              </a:rPr>
              <a:t>Palpation</a:t>
            </a:r>
            <a:endParaRPr/>
          </a:p>
          <a:p>
            <a:pPr marL="457200" lvl="0" indent="-3810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Abdomen: soft and non tender</a:t>
            </a:r>
            <a:endParaRPr/>
          </a:p>
          <a:p>
            <a:pPr marL="457200" lvl="0" indent="-3810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No palpable mass</a:t>
            </a:r>
            <a:endParaRPr/>
          </a:p>
          <a:p>
            <a:pPr marL="457200" lvl="0" indent="-3810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No palpable organomegaly</a:t>
            </a:r>
            <a:endParaRPr/>
          </a:p>
          <a:p>
            <a:pPr marL="457200" lvl="0" indent="-2692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lvetica Neue"/>
              <a:buNone/>
            </a:pPr>
            <a:r>
              <a:rPr lang="en-IN" b="1">
                <a:latin typeface="Helvetica Neue"/>
                <a:ea typeface="Helvetica Neue"/>
                <a:cs typeface="Helvetica Neue"/>
                <a:sym typeface="Helvetica Neue"/>
              </a:rPr>
              <a:t>Inspection and palpation of vulva</a:t>
            </a:r>
            <a:endParaRPr/>
          </a:p>
        </p:txBody>
      </p:sp>
      <p:sp>
        <p:nvSpPr>
          <p:cNvPr id="178" name="Google Shape;178;p17"/>
          <p:cNvSpPr txBox="1">
            <a:spLocks noGrp="1"/>
          </p:cNvSpPr>
          <p:nvPr>
            <p:ph type="body" idx="1"/>
          </p:nvPr>
        </p:nvSpPr>
        <p:spPr>
          <a:xfrm>
            <a:off x="1167493" y="2017466"/>
            <a:ext cx="9779182" cy="470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51816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Mons pubis – Normal</a:t>
            </a:r>
            <a:endParaRPr/>
          </a:p>
          <a:p>
            <a:pPr marL="457200" lvl="0" indent="-51816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Labia majora – Normal</a:t>
            </a:r>
            <a:endParaRPr/>
          </a:p>
          <a:p>
            <a:pPr marL="457200" lvl="0" indent="-51816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Labia minora – Normal</a:t>
            </a:r>
            <a:endParaRPr/>
          </a:p>
          <a:p>
            <a:pPr marL="457200" lvl="0" indent="-51816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Perineum – Normal</a:t>
            </a:r>
            <a:endParaRPr/>
          </a:p>
          <a:p>
            <a:pPr marL="457200" lvl="0" indent="-51816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Introitus –</a:t>
            </a:r>
            <a:r>
              <a:rPr lang="en-IN"/>
              <a:t>Normal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Speculum examination</a:t>
            </a:r>
            <a:endParaRPr/>
          </a:p>
        </p:txBody>
      </p:sp>
      <p:sp>
        <p:nvSpPr>
          <p:cNvPr id="184" name="Google Shape;184;p18"/>
          <p:cNvSpPr txBox="1">
            <a:spLocks noGrp="1"/>
          </p:cNvSpPr>
          <p:nvPr>
            <p:ph type="body" idx="1"/>
          </p:nvPr>
        </p:nvSpPr>
        <p:spPr>
          <a:xfrm>
            <a:off x="1167493" y="1611087"/>
            <a:ext cx="9779182" cy="4469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7244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Vagina—wet,rugosities present.no nodules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7244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Cervix –</a:t>
            </a:r>
            <a:endParaRPr/>
          </a:p>
          <a:p>
            <a:pPr marL="914400" lvl="1" indent="-470535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Position – central, directed forwards</a:t>
            </a:r>
            <a:endParaRPr/>
          </a:p>
          <a:p>
            <a:pPr marL="914400" lvl="1" indent="-470535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No secretions / discharge seen</a:t>
            </a:r>
            <a:endParaRPr/>
          </a:p>
          <a:p>
            <a:pPr marL="914400" lvl="1" indent="-470535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No growths, ulcerations, scars seen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914400" lvl="1" indent="-407035" algn="l" rtl="0">
              <a:spcBef>
                <a:spcPts val="518"/>
              </a:spcBef>
              <a:spcAft>
                <a:spcPts val="0"/>
              </a:spcAft>
              <a:buSzPts val="1800"/>
              <a:buFont typeface="Helvetica Neue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Pap taken 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Bimanual examination</a:t>
            </a:r>
            <a:endParaRPr/>
          </a:p>
        </p:txBody>
      </p:sp>
      <p:sp>
        <p:nvSpPr>
          <p:cNvPr id="190" name="Google Shape;190;p19"/>
          <p:cNvSpPr txBox="1">
            <a:spLocks noGrp="1"/>
          </p:cNvSpPr>
          <p:nvPr>
            <p:ph type="body" idx="1"/>
          </p:nvPr>
        </p:nvSpPr>
        <p:spPr>
          <a:xfrm>
            <a:off x="5244892" y="1469575"/>
            <a:ext cx="6337508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/>
              <a:t>Uterus –</a:t>
            </a:r>
            <a:endParaRPr/>
          </a:p>
          <a:p>
            <a:pPr marL="914400" lvl="1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/>
              <a:t>Normal in size</a:t>
            </a:r>
            <a:endParaRPr/>
          </a:p>
          <a:p>
            <a:pPr marL="914400" lvl="1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/>
              <a:t>Position – anteverted</a:t>
            </a:r>
            <a:endParaRPr/>
          </a:p>
          <a:p>
            <a:pPr marL="914400" lvl="1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/>
              <a:t>No tenderness noted</a:t>
            </a:r>
            <a:endParaRPr/>
          </a:p>
          <a:p>
            <a:pPr marL="914400" lvl="1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/>
              <a:t>Freely mobile</a:t>
            </a:r>
            <a:endParaRPr/>
          </a:p>
          <a:p>
            <a:pPr marL="457200" lvl="0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/>
              <a:t>Adnexa – No palpable adnexal masses or tenderness</a:t>
            </a:r>
            <a:endParaRPr/>
          </a:p>
          <a:p>
            <a:pPr marL="457200" lvl="0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/>
              <a:t>POD -  free</a:t>
            </a:r>
            <a:endParaRPr/>
          </a:p>
          <a:p>
            <a:pPr marL="457200" lvl="0" indent="-457200" algn="l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IN"/>
              <a:t>Uterosacrals-no nodularity</a:t>
            </a:r>
            <a:endParaRPr/>
          </a:p>
          <a:p>
            <a:pPr marL="457200" lvl="0" indent="-279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/>
          </a:p>
        </p:txBody>
      </p:sp>
      <p:sp>
        <p:nvSpPr>
          <p:cNvPr id="191" name="Google Shape;191;p19"/>
          <p:cNvSpPr txBox="1">
            <a:spLocks noGrp="1"/>
          </p:cNvSpPr>
          <p:nvPr>
            <p:ph type="body" idx="2"/>
          </p:nvPr>
        </p:nvSpPr>
        <p:spPr>
          <a:xfrm>
            <a:off x="804710" y="1549047"/>
            <a:ext cx="3747541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N"/>
              <a:t>Cervix –</a:t>
            </a:r>
            <a:endParaRPr/>
          </a:p>
          <a:p>
            <a:pPr marL="914400" lvl="1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/>
              <a:t>External cervical os is closed</a:t>
            </a:r>
            <a:endParaRPr/>
          </a:p>
          <a:p>
            <a:pPr marL="914400" lvl="1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/>
              <a:t>Consistency – firm </a:t>
            </a:r>
            <a:endParaRPr/>
          </a:p>
          <a:p>
            <a:pPr marL="914400" lvl="1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/>
              <a:t>No cervical motion tenderness noted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SUMMARY</a:t>
            </a:r>
            <a:endParaRPr/>
          </a:p>
        </p:txBody>
      </p:sp>
      <p:sp>
        <p:nvSpPr>
          <p:cNvPr id="197" name="Google Shape;197;p21"/>
          <p:cNvSpPr txBox="1">
            <a:spLocks noGrp="1"/>
          </p:cNvSpPr>
          <p:nvPr>
            <p:ph type="body" idx="1"/>
          </p:nvPr>
        </p:nvSpPr>
        <p:spPr>
          <a:xfrm>
            <a:off x="1167493" y="1509486"/>
            <a:ext cx="9779182" cy="4630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A 24-year-old nulligravida woman with 7years of married life, presented with complaints of inability to conceive since 6 years with history of pulmonary TB (ATT taken) and K/C/O seizure disorder on medication, with normal systemic and pelvic examination, suggestive of primary infertility due to bilateral tubal block.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DEMOGRAPHIC DETAILS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Mrs. X</a:t>
            </a:r>
            <a:endParaRPr/>
          </a:p>
          <a:p>
            <a:pPr marL="45720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27 years old, homemaker</a:t>
            </a:r>
            <a:endParaRPr/>
          </a:p>
          <a:p>
            <a:pPr marL="45720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Studied up to graduation</a:t>
            </a:r>
            <a:endParaRPr/>
          </a:p>
          <a:p>
            <a:pPr marL="45720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Resident of Agra, Uttarpradesh</a:t>
            </a:r>
            <a:endParaRPr/>
          </a:p>
          <a:p>
            <a:pPr marL="45720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Husband’s details: Mr. X, ages 28 years, serving soldier, studied up to graduation</a:t>
            </a:r>
            <a:endParaRPr/>
          </a:p>
          <a:p>
            <a:pPr marL="45720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Socio-economic status: Upper Middle Class according to Modified Kuppuswamy Classification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PROVISIONAL DIAGNOSIS</a:t>
            </a:r>
            <a:endParaRPr/>
          </a:p>
        </p:txBody>
      </p:sp>
      <p:sp>
        <p:nvSpPr>
          <p:cNvPr id="203" name="Google Shape;203;p22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A 27 year old lady with primary infertility due to tubal factor.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3"/>
          <p:cNvSpPr txBox="1">
            <a:spLocks noGrp="1"/>
          </p:cNvSpPr>
          <p:nvPr>
            <p:ph type="title"/>
          </p:nvPr>
        </p:nvSpPr>
        <p:spPr>
          <a:xfrm>
            <a:off x="1167500" y="-267226"/>
            <a:ext cx="9779100" cy="9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INVESTIGATIONS</a:t>
            </a:r>
            <a:endParaRPr/>
          </a:p>
        </p:txBody>
      </p:sp>
      <p:sp>
        <p:nvSpPr>
          <p:cNvPr id="209" name="Google Shape;209;p23"/>
          <p:cNvSpPr txBox="1">
            <a:spLocks noGrp="1"/>
          </p:cNvSpPr>
          <p:nvPr>
            <p:ph type="body" idx="1"/>
          </p:nvPr>
        </p:nvSpPr>
        <p:spPr>
          <a:xfrm>
            <a:off x="339491" y="321149"/>
            <a:ext cx="10698000" cy="43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N" sz="2400" b="1"/>
              <a:t>Male partner:</a:t>
            </a:r>
            <a:endParaRPr/>
          </a:p>
          <a:p>
            <a:pPr marL="45720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/>
              <a:t>Complete Blood Count – WNL</a:t>
            </a:r>
            <a:endParaRPr/>
          </a:p>
          <a:p>
            <a:pPr marL="45720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/>
              <a:t>Urine routine and microscopy – WNL</a:t>
            </a:r>
            <a:endParaRPr/>
          </a:p>
          <a:p>
            <a:pPr marL="45720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/>
              <a:t>RBS – 89 mg/dl</a:t>
            </a:r>
            <a:endParaRPr/>
          </a:p>
          <a:p>
            <a:pPr marL="45720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/>
              <a:t>HIV, HBsAg, VDRL, HCV – negative</a:t>
            </a:r>
            <a:endParaRPr/>
          </a:p>
          <a:p>
            <a:pPr marL="45720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/>
              <a:t>Semen analysis – normal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Abstinence of 5 days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Volume – 4 mL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No spillage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Fructose – positive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pH – alkaline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Pus cells – 2/HPF</a:t>
            </a:r>
            <a:endParaRPr/>
          </a:p>
          <a:p>
            <a:pPr marL="914400" lvl="1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46ec8375ed20e81_4"/>
          <p:cNvSpPr txBox="1">
            <a:spLocks noGrp="1"/>
          </p:cNvSpPr>
          <p:nvPr>
            <p:ph type="title"/>
          </p:nvPr>
        </p:nvSpPr>
        <p:spPr>
          <a:xfrm>
            <a:off x="1167500" y="-267226"/>
            <a:ext cx="9779100" cy="9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INVESTIGATIONS</a:t>
            </a:r>
            <a:endParaRPr/>
          </a:p>
        </p:txBody>
      </p:sp>
      <p:sp>
        <p:nvSpPr>
          <p:cNvPr id="215" name="Google Shape;215;g146ec8375ed20e81_4"/>
          <p:cNvSpPr txBox="1">
            <a:spLocks noGrp="1"/>
          </p:cNvSpPr>
          <p:nvPr>
            <p:ph type="body" idx="1"/>
          </p:nvPr>
        </p:nvSpPr>
        <p:spPr>
          <a:xfrm>
            <a:off x="339491" y="321149"/>
            <a:ext cx="10698000" cy="43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N" sz="2400" b="1"/>
              <a:t>Male partner: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RBCs, Round cells, Bacteria – nil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Cellular debris – none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Agglutination – nil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Concentration – 20 million/mL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Total ejaculate – 80 million/mL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Progressive motility – 75%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/>
              <a:t>Normal forms– 8%</a:t>
            </a:r>
            <a:endParaRPr/>
          </a:p>
          <a:p>
            <a:pPr marL="914400" lvl="1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IN" sz="2000" b="1"/>
              <a:t>Semen culture</a:t>
            </a:r>
            <a:r>
              <a:rPr lang="en-IN" sz="2000"/>
              <a:t>- no growth</a:t>
            </a:r>
            <a:endParaRPr/>
          </a:p>
          <a:p>
            <a:pPr marL="914400" lvl="1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4"/>
          <p:cNvSpPr txBox="1">
            <a:spLocks noGrp="1"/>
          </p:cNvSpPr>
          <p:nvPr>
            <p:ph type="body" idx="1"/>
          </p:nvPr>
        </p:nvSpPr>
        <p:spPr>
          <a:xfrm>
            <a:off x="1167493" y="136526"/>
            <a:ext cx="9779182" cy="6481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7338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IN" b="1"/>
              <a:t>Female partner:</a:t>
            </a: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Complete Blood Count – WNL</a:t>
            </a: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Urine routine and microscopy – WNL</a:t>
            </a: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2 hour 75g OGTT – 84/120/112</a:t>
            </a: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HIV, HBsAg, VDRL –NR</a:t>
            </a: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TSH = 3.02mIU/L</a:t>
            </a: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AMH –2.5 pmol/mL</a:t>
            </a: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Serum Prolactin – 13.57 ug/dL</a:t>
            </a: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FSH level –10.73  IU/mL</a:t>
            </a: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LH level –3.18 IU/mL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46ec8375ed20e81_0"/>
          <p:cNvSpPr txBox="1">
            <a:spLocks noGrp="1"/>
          </p:cNvSpPr>
          <p:nvPr>
            <p:ph type="body" idx="1"/>
          </p:nvPr>
        </p:nvSpPr>
        <p:spPr>
          <a:xfrm>
            <a:off x="931167" y="81989"/>
            <a:ext cx="9779100" cy="64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7338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IN" b="1"/>
              <a:t>Female partner: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342900" lvl="0" indent="-431800" algn="l" rtl="0">
              <a:spcBef>
                <a:spcPts val="544"/>
              </a:spcBef>
              <a:spcAft>
                <a:spcPts val="0"/>
              </a:spcAft>
              <a:buSzPts val="3200"/>
              <a:buChar char="•"/>
            </a:pPr>
            <a:r>
              <a:rPr lang="en-IN"/>
              <a:t>Hysteroscopy:B/L Ostia seen,cavity normal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None/>
            </a:pPr>
            <a:endParaRPr/>
          </a:p>
          <a:p>
            <a:pPr marL="342900" lvl="0" indent="-444500" algn="l" rtl="0">
              <a:spcBef>
                <a:spcPts val="544"/>
              </a:spcBef>
              <a:spcAft>
                <a:spcPts val="0"/>
              </a:spcAft>
              <a:buSzPts val="3400"/>
              <a:buChar char="•"/>
            </a:pPr>
            <a:r>
              <a:rPr lang="en-IN" sz="3400"/>
              <a:t>HSG: B/L absent spill</a:t>
            </a:r>
            <a:endParaRPr sz="3400"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None/>
            </a:pP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Diagnostic laparoscopy:Uterus:Flimsy adhesions on omentum,ant abdominal wall ,POD and sub diaphragmatic space</a:t>
            </a: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B/L tubes adherent to ovary with yellowish deposit on fimbrial end</a:t>
            </a:r>
            <a:endParaRPr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Ovaries normal and adherent to tubes</a:t>
            </a:r>
            <a:endParaRPr sz="3500"/>
          </a:p>
          <a:p>
            <a:pPr marL="457200" lvl="0" indent="-487680" algn="l" rtl="0">
              <a:spcBef>
                <a:spcPts val="544"/>
              </a:spcBef>
              <a:spcAft>
                <a:spcPts val="0"/>
              </a:spcAft>
              <a:buSzPts val="3200"/>
              <a:buChar char="•"/>
            </a:pPr>
            <a:r>
              <a:rPr lang="en-IN"/>
              <a:t>Chromopertubation: Absent spill.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FINAL DIAGNOSIS</a:t>
            </a:r>
            <a:endParaRPr/>
          </a:p>
        </p:txBody>
      </p:sp>
      <p:sp>
        <p:nvSpPr>
          <p:cNvPr id="231" name="Google Shape;231;p25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A 24 year old lady with primary infertility due to tubal factor.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6"/>
          <p:cNvSpPr txBox="1">
            <a:spLocks noGrp="1"/>
          </p:cNvSpPr>
          <p:nvPr>
            <p:ph type="ctrTitle"/>
          </p:nvPr>
        </p:nvSpPr>
        <p:spPr>
          <a:xfrm>
            <a:off x="1167494" y="2940534"/>
            <a:ext cx="6245912" cy="976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THANKYOU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CHIEF COMPLAINTS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IN"/>
              <a:t>Inability to conceive since 7 years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HISTORY OF PRESENTING ILLNESS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1167493" y="1640114"/>
            <a:ext cx="9779182" cy="4546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A couple presented to clinic with complaints of inability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 to conceive in spite of regular unprotected sexual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 intercourse, with married life of 7 years and co habitating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 since 6 yrs.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817650" y="163600"/>
            <a:ext cx="10556700" cy="62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Char char="•"/>
            </a:pPr>
            <a:r>
              <a:rPr lang="en-IN" sz="3000">
                <a:latin typeface="Helvetica Neue"/>
                <a:ea typeface="Helvetica Neue"/>
                <a:cs typeface="Helvetica Neue"/>
                <a:sym typeface="Helvetica Neue"/>
              </a:rPr>
              <a:t>No history of abnormal discharge per vagina</a:t>
            </a: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Helvetica Neue"/>
              <a:buChar char="•"/>
            </a:pPr>
            <a:r>
              <a:rPr lang="en-IN">
                <a:latin typeface="Helvetica Neue"/>
                <a:ea typeface="Helvetica Neue"/>
                <a:cs typeface="Helvetica Neue"/>
                <a:sym typeface="Helvetica Neue"/>
              </a:rPr>
              <a:t>B</a:t>
            </a:r>
            <a:r>
              <a:rPr lang="en-IN" sz="3000">
                <a:latin typeface="Helvetica Neue"/>
                <a:ea typeface="Helvetica Neue"/>
                <a:cs typeface="Helvetica Neue"/>
                <a:sym typeface="Helvetica Neue"/>
              </a:rPr>
              <a:t>urning micturition, lower abdominal pain or back ache</a:t>
            </a: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749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IN" sz="3000">
                <a:latin typeface="Helvetica Neue"/>
                <a:ea typeface="Helvetica Neue"/>
                <a:cs typeface="Helvetica Neue"/>
                <a:sym typeface="Helvetica Neue"/>
              </a:rPr>
              <a:t>menstrual irregularities</a:t>
            </a: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None/>
            </a:pP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749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IN" sz="3000">
                <a:latin typeface="Helvetica Neue"/>
                <a:ea typeface="Helvetica Neue"/>
                <a:cs typeface="Helvetica Neue"/>
                <a:sym typeface="Helvetica Neue"/>
              </a:rPr>
              <a:t>dysmenorrhea / dyspareunia</a:t>
            </a: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None/>
            </a:pP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749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IN" sz="3000">
                <a:latin typeface="Helvetica Neue"/>
                <a:ea typeface="Helvetica Neue"/>
                <a:cs typeface="Helvetica Neue"/>
                <a:sym typeface="Helvetica Neue"/>
              </a:rPr>
              <a:t>mass per abdomen or vagina</a:t>
            </a: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None/>
            </a:pP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749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IN" sz="3000">
                <a:latin typeface="Helvetica Neue"/>
                <a:ea typeface="Helvetica Neue"/>
                <a:cs typeface="Helvetica Neue"/>
                <a:sym typeface="Helvetica Neue"/>
              </a:rPr>
              <a:t>decreased sex drive</a:t>
            </a: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None/>
            </a:pP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2844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7fc886e46c22755_0"/>
          <p:cNvSpPr txBox="1"/>
          <p:nvPr/>
        </p:nvSpPr>
        <p:spPr>
          <a:xfrm>
            <a:off x="605964" y="933185"/>
            <a:ext cx="9798600" cy="3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42900" lvl="0" indent="0" algn="l" rtl="0">
              <a:spcBef>
                <a:spcPts val="544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749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IN" sz="3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fatigue, cold intolerance, constipation, swelling in the neck, weight gain</a:t>
            </a:r>
            <a:endParaRPr sz="3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749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IN" sz="3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palpitations, anxiety, diarrhoea</a:t>
            </a:r>
            <a:endParaRPr sz="3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749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IN" sz="3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headache or visual symptoms, nipple discharge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HUSBAND’S HISTORY</a:t>
            </a:r>
            <a:endParaRPr/>
          </a:p>
        </p:txBody>
      </p:sp>
      <p:sp>
        <p:nvSpPr>
          <p:cNvPr id="124" name="Google Shape;124;p6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No history of mumps in childhood</a:t>
            </a:r>
            <a:endParaRPr/>
          </a:p>
          <a:p>
            <a:pPr marL="457200" lvl="0" indent="-45720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coital dysfunction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chronic diseases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trauma or surgeries in past</a:t>
            </a:r>
            <a:endParaRPr/>
          </a:p>
          <a:p>
            <a:pPr marL="457200" lvl="0" indent="-45720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long-term usage of medications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MENSTRUAL HISTORY</a:t>
            </a:r>
            <a:endParaRPr/>
          </a:p>
        </p:txBody>
      </p:sp>
      <p:sp>
        <p:nvSpPr>
          <p:cNvPr id="131" name="Google Shape;131;p9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Age at menarche: 14 years</a:t>
            </a:r>
            <a:endParaRPr/>
          </a:p>
          <a:p>
            <a:pPr marL="457200" lvl="0" indent="-45720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LMP: 29/7/2024</a:t>
            </a:r>
            <a:endParaRPr/>
          </a:p>
          <a:p>
            <a:pPr marL="457200" lvl="0" indent="-45720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Cycles: 3-4 day/28-30 days/Regular</a:t>
            </a:r>
            <a:endParaRPr/>
          </a:p>
          <a:p>
            <a:pPr marL="457200" lvl="0" indent="-45720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                 changing 2-3 pads/day</a:t>
            </a:r>
            <a:endParaRPr/>
          </a:p>
          <a:p>
            <a:pPr marL="457200" lvl="0" indent="-45720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                 no clots/dysmenorrhea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/>
              <a:t>PAST MEDICAL HISTORY</a:t>
            </a:r>
            <a:endParaRPr/>
          </a:p>
        </p:txBody>
      </p:sp>
      <p:sp>
        <p:nvSpPr>
          <p:cNvPr id="137" name="Google Shape;137;p8"/>
          <p:cNvSpPr txBox="1">
            <a:spLocks noGrp="1"/>
          </p:cNvSpPr>
          <p:nvPr>
            <p:ph type="body" idx="1"/>
          </p:nvPr>
        </p:nvSpPr>
        <p:spPr>
          <a:xfrm>
            <a:off x="680550" y="1199805"/>
            <a:ext cx="10830900" cy="52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Known case of seizure disorder since 2017- on tab Leveteracetam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Evaluated at base hospital Guwahati for infertility and found to have bilateral tubal block in 2018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History of Pulmonary TB in 2018- full course of ATT taken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No history of any other medical or surgical disorder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4572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IN" sz="2800">
                <a:latin typeface="Helvetica Neue"/>
                <a:ea typeface="Helvetica Neue"/>
                <a:cs typeface="Helvetica Neue"/>
                <a:sym typeface="Helvetica Neue"/>
              </a:rPr>
              <a:t>No history of drug intake or chemoradiation</a:t>
            </a:r>
            <a:endParaRPr sz="2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26</Slides>
  <Notes>26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CASE PRESENTATION ON INFERTILITY</vt:lpstr>
      <vt:lpstr>DEMOGRAPHIC DETAILS</vt:lpstr>
      <vt:lpstr>CHIEF COMPLAINTS</vt:lpstr>
      <vt:lpstr>HISTORY OF PRESENTING ILLNESS</vt:lpstr>
      <vt:lpstr>PowerPoint Presentation</vt:lpstr>
      <vt:lpstr>PowerPoint Presentation</vt:lpstr>
      <vt:lpstr>HUSBAND’S HISTORY</vt:lpstr>
      <vt:lpstr>MENSTRUAL HISTORY</vt:lpstr>
      <vt:lpstr>PAST MEDICAL HISTORY</vt:lpstr>
      <vt:lpstr>FAMILY HISTORY</vt:lpstr>
      <vt:lpstr>PERSONAL HISTORY</vt:lpstr>
      <vt:lpstr>PHYSICAL EXAMINATION</vt:lpstr>
      <vt:lpstr>PowerPoint Presentation</vt:lpstr>
      <vt:lpstr>SYSTEMIC EXAMINATION</vt:lpstr>
      <vt:lpstr>PER ABDOMINAL EXAMINATION</vt:lpstr>
      <vt:lpstr>Inspection and palpation of vulva</vt:lpstr>
      <vt:lpstr>Speculum examination</vt:lpstr>
      <vt:lpstr>Bimanual examination</vt:lpstr>
      <vt:lpstr>SUMMARY</vt:lpstr>
      <vt:lpstr>PROVISIONAL DIAGNOSIS</vt:lpstr>
      <vt:lpstr>INVESTIGATIONS</vt:lpstr>
      <vt:lpstr>INVESTIGATIONS</vt:lpstr>
      <vt:lpstr>PowerPoint Presentation</vt:lpstr>
      <vt:lpstr>PowerPoint Presentation</vt:lpstr>
      <vt:lpstr>FINAL DIAGNOSIS</vt:lpstr>
      <vt:lpstr>THANKYOU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PRESENTATION ON INFERTILITY</dc:title>
  <dc:creator>Arushi Agrawal</dc:creator>
  <cp:lastModifiedBy>Akhila Raj</cp:lastModifiedBy>
  <cp:revision>1</cp:revision>
  <dcterms:created xsi:type="dcterms:W3CDTF">2024-06-12T05:16:30Z</dcterms:created>
  <dcterms:modified xsi:type="dcterms:W3CDTF">2024-09-15T03:51:42Z</dcterms:modified>
</cp:coreProperties>
</file>